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</p:sldMasterIdLst>
  <p:notesMasterIdLst>
    <p:notesMasterId r:id="rId31"/>
  </p:notesMasterIdLst>
  <p:sldIdLst>
    <p:sldId id="256" r:id="rId4"/>
    <p:sldId id="257" r:id="rId5"/>
    <p:sldId id="302" r:id="rId6"/>
    <p:sldId id="306" r:id="rId7"/>
    <p:sldId id="303" r:id="rId8"/>
    <p:sldId id="301" r:id="rId9"/>
    <p:sldId id="292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293" r:id="rId18"/>
    <p:sldId id="304" r:id="rId19"/>
    <p:sldId id="266" r:id="rId20"/>
    <p:sldId id="290" r:id="rId21"/>
    <p:sldId id="274" r:id="rId22"/>
    <p:sldId id="276" r:id="rId23"/>
    <p:sldId id="273" r:id="rId24"/>
    <p:sldId id="281" r:id="rId25"/>
    <p:sldId id="300" r:id="rId26"/>
    <p:sldId id="298" r:id="rId27"/>
    <p:sldId id="299" r:id="rId28"/>
    <p:sldId id="307" r:id="rId29"/>
    <p:sldId id="315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  <a:srgbClr val="FF9933"/>
    <a:srgbClr val="FF5050"/>
    <a:srgbClr val="CC66FF"/>
    <a:srgbClr val="CC3300"/>
    <a:srgbClr val="0099FF"/>
    <a:srgbClr val="CC0000"/>
    <a:srgbClr val="FF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1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.123.220\personal\__&#1044;&#1086;&#1082;&#1083;&#1072;&#1076;&#1099;,%20&#1087;&#1088;&#1077;&#1079;&#1077;&#1085;&#1090;&#1072;&#1094;&#1080;&#1080;%20&#1085;&#1072;&#1095;&#1072;&#1083;&#1100;&#1085;&#1080;&#1082;&#1072;%20&#1059;&#1054;\&#1055;&#1088;&#1077;&#1079;&#1077;&#1085;&#1090;&#1072;&#1094;&#1080;&#1080;\2018\&#1045;&#1043;&#1069;%20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.123.220\personal\__&#1044;&#1086;&#1082;&#1083;&#1072;&#1076;&#1099;,%20&#1087;&#1088;&#1077;&#1079;&#1077;&#1085;&#1090;&#1072;&#1094;&#1080;&#1080;%20&#1085;&#1072;&#1095;&#1072;&#1083;&#1100;&#1085;&#1080;&#1082;&#1072;%20&#1059;&#1054;\&#1055;&#1088;&#1077;&#1079;&#1077;&#1085;&#1090;&#1072;&#1094;&#1080;&#1080;\2018\&#1045;&#1043;&#1069;%20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.123.220\personal\__&#1044;&#1086;&#1082;&#1083;&#1072;&#1076;&#1099;,%20&#1087;&#1088;&#1077;&#1079;&#1077;&#1085;&#1090;&#1072;&#1094;&#1080;&#1080;%20&#1085;&#1072;&#1095;&#1072;&#1083;&#1100;&#1085;&#1080;&#1082;&#1072;%20&#1059;&#1054;\&#1055;&#1088;&#1077;&#1079;&#1077;&#1085;&#1090;&#1072;&#1094;&#1080;&#1080;\2018\&#1045;&#1043;&#1069;%20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.123.220\personal\__&#1044;&#1086;&#1082;&#1083;&#1072;&#1076;&#1099;,%20&#1087;&#1088;&#1077;&#1079;&#1077;&#1085;&#1090;&#1072;&#1094;&#1080;&#1080;%20&#1085;&#1072;&#1095;&#1072;&#1083;&#1100;&#1085;&#1080;&#1082;&#1072;%20&#1059;&#1054;\&#1055;&#1088;&#1077;&#1079;&#1077;&#1085;&#1090;&#1072;&#1094;&#1080;&#1080;\2018\&#1045;&#1043;&#1069;%2020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.123.220\personal\__&#1044;&#1086;&#1082;&#1083;&#1072;&#1076;&#1099;,%20&#1087;&#1088;&#1077;&#1079;&#1077;&#1085;&#1090;&#1072;&#1094;&#1080;&#1080;%20&#1085;&#1072;&#1095;&#1072;&#1083;&#1100;&#1085;&#1080;&#1082;&#1072;%20&#1059;&#1054;\&#1055;&#1088;&#1077;&#1079;&#1077;&#1085;&#1090;&#1072;&#1094;&#1080;&#1080;\2018\&#1045;&#1043;&#1069;%2020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.123.220\personal\__&#1044;&#1086;&#1082;&#1083;&#1072;&#1076;&#1099;,%20&#1087;&#1088;&#1077;&#1079;&#1077;&#1085;&#1090;&#1072;&#1094;&#1080;&#1080;%20&#1085;&#1072;&#1095;&#1072;&#1083;&#1100;&#1085;&#1080;&#1082;&#1072;%20&#1059;&#1054;\&#1055;&#1088;&#1077;&#1079;&#1077;&#1085;&#1090;&#1072;&#1094;&#1080;&#1080;\2018\&#1045;&#1043;&#1069;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701422064215086"/>
          <c:w val="0.7521228226732275"/>
          <c:h val="0.8605696589267859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9.2227058403307638E-2"/>
                  <c:y val="-0.31138351525756391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1069546633408707E-2"/>
                  <c:y val="8.31264020309800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179622813713649E-2"/>
                  <c:y val="2.984892931518247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4276131803754183"/>
                  <c:y val="4.2282535982999565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муниципальные ОУ</c:v>
                </c:pt>
                <c:pt idx="1">
                  <c:v>частные ОУ</c:v>
                </c:pt>
                <c:pt idx="2">
                  <c:v>ФГОУ и ГБОУ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5208</c:v>
                </c:pt>
                <c:pt idx="1">
                  <c:v>87</c:v>
                </c:pt>
                <c:pt idx="2">
                  <c:v>209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872307497494302"/>
          <c:y val="0.2394242074954635"/>
          <c:w val="0.27041604098947186"/>
          <c:h val="0.35213101322075324"/>
        </c:manualLayout>
      </c:layout>
      <c:overlay val="0"/>
      <c:txPr>
        <a:bodyPr/>
        <a:lstStyle/>
        <a:p>
          <a:pPr>
            <a:defRPr sz="1400" b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'[ЕГЭ 2018.xlsx]Лист6'!$T$4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74,5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74,5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2213130165024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70,2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350302957791014E-2"/>
                  <c:y val="-7.8386352133713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'[ЕГЭ 2018.xlsx]Лист6'!$U$3:$Y$3</c:f>
              <c:strCache>
                <c:ptCount val="5"/>
                <c:pt idx="0">
                  <c:v>Казань</c:v>
                </c:pt>
                <c:pt idx="1">
                  <c:v>РТ</c:v>
                </c:pt>
                <c:pt idx="2">
                  <c:v>РФ </c:v>
                </c:pt>
                <c:pt idx="3">
                  <c:v>Москва</c:v>
                </c:pt>
                <c:pt idx="4">
                  <c:v>С-Петербург</c:v>
                </c:pt>
              </c:strCache>
            </c:strRef>
          </c:cat>
          <c:val>
            <c:numRef>
              <c:f>'[ЕГЭ 2018.xlsx]Лист6'!$U$4:$Y$4</c:f>
              <c:numCache>
                <c:formatCode>General</c:formatCode>
                <c:ptCount val="5"/>
                <c:pt idx="0">
                  <c:v>74.55</c:v>
                </c:pt>
                <c:pt idx="1">
                  <c:v>74.53</c:v>
                </c:pt>
                <c:pt idx="2">
                  <c:v>70.23</c:v>
                </c:pt>
                <c:pt idx="3">
                  <c:v>75.7</c:v>
                </c:pt>
                <c:pt idx="4">
                  <c:v>71.8</c:v>
                </c:pt>
              </c:numCache>
            </c:numRef>
          </c:val>
        </c:ser>
        <c:ser>
          <c:idx val="1"/>
          <c:order val="1"/>
          <c:tx>
            <c:strRef>
              <c:f>'[ЕГЭ 2018.xlsx]Лист6'!$T$5</c:f>
              <c:strCache>
                <c:ptCount val="1"/>
                <c:pt idx="0">
                  <c:v>Математика 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182401268129428E-3"/>
                  <c:y val="-2.09963443215304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547203804388286E-3"/>
                  <c:y val="-8.398537728612164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547203804388286E-3"/>
                  <c:y val="-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82401268129428E-3"/>
                  <c:y val="-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547203804388286E-3"/>
                  <c:y val="-2.5195613185836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'[ЕГЭ 2018.xlsx]Лист6'!$U$3:$Y$3</c:f>
              <c:strCache>
                <c:ptCount val="5"/>
                <c:pt idx="0">
                  <c:v>Казань</c:v>
                </c:pt>
                <c:pt idx="1">
                  <c:v>РТ</c:v>
                </c:pt>
                <c:pt idx="2">
                  <c:v>РФ </c:v>
                </c:pt>
                <c:pt idx="3">
                  <c:v>Москва</c:v>
                </c:pt>
                <c:pt idx="4">
                  <c:v>С-Петербург</c:v>
                </c:pt>
              </c:strCache>
            </c:strRef>
          </c:cat>
          <c:val>
            <c:numRef>
              <c:f>'[ЕГЭ 2018.xlsx]Лист6'!$U$5:$Y$5</c:f>
              <c:numCache>
                <c:formatCode>General</c:formatCode>
                <c:ptCount val="5"/>
                <c:pt idx="0">
                  <c:v>57.52</c:v>
                </c:pt>
                <c:pt idx="1">
                  <c:v>57.59</c:v>
                </c:pt>
                <c:pt idx="2">
                  <c:v>49.8</c:v>
                </c:pt>
                <c:pt idx="3">
                  <c:v>56.9</c:v>
                </c:pt>
                <c:pt idx="4">
                  <c:v>52.4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4829824"/>
        <c:axId val="74831360"/>
        <c:axId val="0"/>
      </c:bar3DChart>
      <c:catAx>
        <c:axId val="748298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831360"/>
        <c:crosses val="autoZero"/>
        <c:auto val="1"/>
        <c:lblAlgn val="ctr"/>
        <c:lblOffset val="100"/>
        <c:noMultiLvlLbl val="0"/>
      </c:catAx>
      <c:valAx>
        <c:axId val="7483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8298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Лист3!$A$5</c:f>
              <c:strCache>
                <c:ptCount val="1"/>
                <c:pt idx="0">
                  <c:v>Математика П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Лист3!$B$4:$K$4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Лист3!$B$5:$K$5</c:f>
              <c:numCache>
                <c:formatCode>0.0</c:formatCode>
                <c:ptCount val="10"/>
                <c:pt idx="0">
                  <c:v>41.9</c:v>
                </c:pt>
                <c:pt idx="1">
                  <c:v>46.6</c:v>
                </c:pt>
                <c:pt idx="2">
                  <c:v>50.2</c:v>
                </c:pt>
                <c:pt idx="3">
                  <c:v>49</c:v>
                </c:pt>
                <c:pt idx="4">
                  <c:v>58</c:v>
                </c:pt>
                <c:pt idx="5">
                  <c:v>51.3</c:v>
                </c:pt>
                <c:pt idx="6">
                  <c:v>51</c:v>
                </c:pt>
                <c:pt idx="7">
                  <c:v>54.4</c:v>
                </c:pt>
                <c:pt idx="8">
                  <c:v>55.8</c:v>
                </c:pt>
                <c:pt idx="9">
                  <c:v>57.52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5987584"/>
        <c:axId val="76003200"/>
        <c:axId val="0"/>
      </c:bar3DChart>
      <c:catAx>
        <c:axId val="7598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003200"/>
        <c:crosses val="autoZero"/>
        <c:auto val="1"/>
        <c:lblAlgn val="ctr"/>
        <c:lblOffset val="100"/>
        <c:noMultiLvlLbl val="0"/>
      </c:catAx>
      <c:valAx>
        <c:axId val="760032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75987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Лист4!$A$2</c:f>
              <c:strCache>
                <c:ptCount val="1"/>
                <c:pt idx="0">
                  <c:v>Математика Б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Лист4!$B$1:$E$1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Лист4!$B$2:$E$2</c:f>
              <c:numCache>
                <c:formatCode>General</c:formatCode>
                <c:ptCount val="4"/>
                <c:pt idx="0">
                  <c:v>4</c:v>
                </c:pt>
                <c:pt idx="1">
                  <c:v>4.2</c:v>
                </c:pt>
                <c:pt idx="2">
                  <c:v>4.3</c:v>
                </c:pt>
                <c:pt idx="3">
                  <c:v>4.2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6018432"/>
        <c:axId val="76034048"/>
        <c:axId val="0"/>
      </c:bar3DChart>
      <c:catAx>
        <c:axId val="7601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034048"/>
        <c:crosses val="autoZero"/>
        <c:auto val="1"/>
        <c:lblAlgn val="ctr"/>
        <c:lblOffset val="100"/>
        <c:noMultiLvlLbl val="0"/>
      </c:catAx>
      <c:valAx>
        <c:axId val="76034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6018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2,4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Лист6!$A$3:$A$11</c:f>
              <c:strCache>
                <c:ptCount val="9"/>
                <c:pt idx="0">
                  <c:v>СОШ-124</c:v>
                </c:pt>
                <c:pt idx="1">
                  <c:v>СОШ- 77</c:v>
                </c:pt>
                <c:pt idx="2">
                  <c:v>СОШ- 38</c:v>
                </c:pt>
                <c:pt idx="3">
                  <c:v>СОШ- 71</c:v>
                </c:pt>
                <c:pt idx="4">
                  <c:v>СОШ- 43</c:v>
                </c:pt>
                <c:pt idx="5">
                  <c:v>СОШ- 82</c:v>
                </c:pt>
                <c:pt idx="6">
                  <c:v>СОШ- 60</c:v>
                </c:pt>
                <c:pt idx="7">
                  <c:v>СОШ- 13</c:v>
                </c:pt>
                <c:pt idx="8">
                  <c:v>СОШ- 119</c:v>
                </c:pt>
              </c:strCache>
            </c:strRef>
          </c:cat>
          <c:val>
            <c:numRef>
              <c:f>Лист6!$B$3:$B$11</c:f>
              <c:numCache>
                <c:formatCode>General</c:formatCode>
                <c:ptCount val="9"/>
                <c:pt idx="0">
                  <c:v>12.77</c:v>
                </c:pt>
                <c:pt idx="1">
                  <c:v>2.4</c:v>
                </c:pt>
                <c:pt idx="2">
                  <c:v>9.1999999999999993</c:v>
                </c:pt>
                <c:pt idx="3">
                  <c:v>12.9</c:v>
                </c:pt>
                <c:pt idx="4">
                  <c:v>19.8</c:v>
                </c:pt>
                <c:pt idx="5">
                  <c:v>13.6</c:v>
                </c:pt>
                <c:pt idx="6">
                  <c:v>3.6</c:v>
                </c:pt>
                <c:pt idx="7">
                  <c:v>23.6</c:v>
                </c:pt>
                <c:pt idx="8">
                  <c:v>2.5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071296"/>
        <c:axId val="76073984"/>
      </c:lineChart>
      <c:catAx>
        <c:axId val="76071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073984"/>
        <c:crosses val="autoZero"/>
        <c:auto val="1"/>
        <c:lblAlgn val="ctr"/>
        <c:lblOffset val="100"/>
        <c:noMultiLvlLbl val="0"/>
      </c:catAx>
      <c:valAx>
        <c:axId val="76073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6071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Лист8!$B$1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07493285059830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455535441595822E-3"/>
                  <c:y val="8.016786013675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873321264957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2911070883191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187332126495749E-3"/>
                  <c:y val="8.0167860136752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374664252991498E-2"/>
                  <c:y val="1.60335720273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291107088319162E-3"/>
                  <c:y val="1.2025179020512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374664252991434E-2"/>
                  <c:y val="1.202517902051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5561996379487247E-2"/>
                  <c:y val="1.60335720273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9020217797151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0374664252991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Лист8!$A$2:$A$14</c:f>
              <c:strCache>
                <c:ptCount val="13"/>
                <c:pt idx="0">
                  <c:v>Рус.язык</c:v>
                </c:pt>
                <c:pt idx="1">
                  <c:v>Математика </c:v>
                </c:pt>
                <c:pt idx="2">
                  <c:v>Литература</c:v>
                </c:pt>
                <c:pt idx="3">
                  <c:v>Обществозн.</c:v>
                </c:pt>
                <c:pt idx="4">
                  <c:v>История </c:v>
                </c:pt>
                <c:pt idx="5">
                  <c:v>Химия</c:v>
                </c:pt>
                <c:pt idx="6">
                  <c:v>Биология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География</c:v>
                </c:pt>
                <c:pt idx="10">
                  <c:v>Англ. язык</c:v>
                </c:pt>
                <c:pt idx="11">
                  <c:v>Нем. язык</c:v>
                </c:pt>
                <c:pt idx="12">
                  <c:v>Франц.язык</c:v>
                </c:pt>
              </c:strCache>
            </c:strRef>
          </c:cat>
          <c:val>
            <c:numRef>
              <c:f>Лист8!$B$2:$B$14</c:f>
              <c:numCache>
                <c:formatCode>General</c:formatCode>
                <c:ptCount val="13"/>
                <c:pt idx="0">
                  <c:v>30.8</c:v>
                </c:pt>
                <c:pt idx="1">
                  <c:v>8.8000000000000007</c:v>
                </c:pt>
                <c:pt idx="2">
                  <c:v>10.7</c:v>
                </c:pt>
                <c:pt idx="3">
                  <c:v>8</c:v>
                </c:pt>
                <c:pt idx="4">
                  <c:v>9</c:v>
                </c:pt>
                <c:pt idx="5">
                  <c:v>18.7</c:v>
                </c:pt>
                <c:pt idx="6">
                  <c:v>12.1</c:v>
                </c:pt>
                <c:pt idx="7">
                  <c:v>6.3</c:v>
                </c:pt>
                <c:pt idx="8">
                  <c:v>30.5</c:v>
                </c:pt>
                <c:pt idx="9">
                  <c:v>17.100000000000001</c:v>
                </c:pt>
                <c:pt idx="10">
                  <c:v>48.6</c:v>
                </c:pt>
                <c:pt idx="11">
                  <c:v>25</c:v>
                </c:pt>
                <c:pt idx="12">
                  <c:v>72.2</c:v>
                </c:pt>
              </c:numCache>
            </c:numRef>
          </c:val>
        </c:ser>
        <c:ser>
          <c:idx val="1"/>
          <c:order val="1"/>
          <c:tx>
            <c:strRef>
              <c:f>Лист8!$C$1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383288567065533E-2"/>
                  <c:y val="2.0041965034188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4555354415958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374664252991529E-2"/>
                  <c:y val="4.0083930068376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2911070883191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3288567065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103774961823478E-2"/>
                  <c:y val="-2.0041965034188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7291107088319164E-2"/>
                  <c:y val="8.0167860136752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902021779715108E-2"/>
                  <c:y val="1.60335720273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9394882050142578E-2"/>
                  <c:y val="1.202517902051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Лист8!$A$2:$A$14</c:f>
              <c:strCache>
                <c:ptCount val="13"/>
                <c:pt idx="0">
                  <c:v>Рус.язык</c:v>
                </c:pt>
                <c:pt idx="1">
                  <c:v>Математика </c:v>
                </c:pt>
                <c:pt idx="2">
                  <c:v>Литература</c:v>
                </c:pt>
                <c:pt idx="3">
                  <c:v>Обществозн.</c:v>
                </c:pt>
                <c:pt idx="4">
                  <c:v>История </c:v>
                </c:pt>
                <c:pt idx="5">
                  <c:v>Химия</c:v>
                </c:pt>
                <c:pt idx="6">
                  <c:v>Биология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География</c:v>
                </c:pt>
                <c:pt idx="10">
                  <c:v>Англ. язык</c:v>
                </c:pt>
                <c:pt idx="11">
                  <c:v>Нем. язык</c:v>
                </c:pt>
                <c:pt idx="12">
                  <c:v>Франц.язык</c:v>
                </c:pt>
              </c:strCache>
            </c:strRef>
          </c:cat>
          <c:val>
            <c:numRef>
              <c:f>Лист8!$C$2:$C$14</c:f>
              <c:numCache>
                <c:formatCode>General</c:formatCode>
                <c:ptCount val="13"/>
                <c:pt idx="0">
                  <c:v>39.299999999999997</c:v>
                </c:pt>
                <c:pt idx="1">
                  <c:v>6.5</c:v>
                </c:pt>
                <c:pt idx="2">
                  <c:v>15.4</c:v>
                </c:pt>
                <c:pt idx="3">
                  <c:v>9.9</c:v>
                </c:pt>
                <c:pt idx="4">
                  <c:v>5.9</c:v>
                </c:pt>
                <c:pt idx="5">
                  <c:v>23.9</c:v>
                </c:pt>
                <c:pt idx="6">
                  <c:v>12.7</c:v>
                </c:pt>
                <c:pt idx="7">
                  <c:v>9.3000000000000007</c:v>
                </c:pt>
                <c:pt idx="8">
                  <c:v>28.4</c:v>
                </c:pt>
                <c:pt idx="9">
                  <c:v>8.8000000000000007</c:v>
                </c:pt>
                <c:pt idx="10">
                  <c:v>59</c:v>
                </c:pt>
                <c:pt idx="11">
                  <c:v>41.2</c:v>
                </c:pt>
                <c:pt idx="12">
                  <c:v>64.3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7387648"/>
        <c:axId val="77389184"/>
        <c:axId val="0"/>
      </c:bar3DChart>
      <c:catAx>
        <c:axId val="77387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89184"/>
        <c:crosses val="autoZero"/>
        <c:auto val="1"/>
        <c:lblAlgn val="ctr"/>
        <c:lblOffset val="100"/>
        <c:noMultiLvlLbl val="0"/>
      </c:catAx>
      <c:valAx>
        <c:axId val="77389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73876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00B2F-EC1E-42A9-B2E5-4402856457E3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2BB9C-0705-405D-845F-ADB336009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8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4213330"/>
            <a:ext cx="7382935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762743"/>
            <a:ext cx="7179733" cy="36237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1" y="757238"/>
            <a:ext cx="7179733" cy="362373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526552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926299" y="491424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6201"/>
            <a:ext cx="5723468" cy="137106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2802467"/>
            <a:ext cx="5712179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4018194"/>
            <a:ext cx="1213821" cy="273844"/>
          </a:xfrm>
        </p:spPr>
        <p:txBody>
          <a:bodyPr/>
          <a:lstStyle/>
          <a:p>
            <a:fld id="{C290A40C-184A-4762-A19B-199DFF8052E7}" type="datetime1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5" y="4018194"/>
            <a:ext cx="5034845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4018194"/>
            <a:ext cx="554023" cy="273844"/>
          </a:xfrm>
        </p:spPr>
        <p:txBody>
          <a:bodyPr/>
          <a:lstStyle>
            <a:lvl1pPr algn="ctr">
              <a:defRPr/>
            </a:lvl1pPr>
          </a:lstStyle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DE47-4655-4FB8-8883-F67F5AF360A4}" type="datetime1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94268"/>
            <a:ext cx="1430867" cy="35729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829735"/>
            <a:ext cx="5178779" cy="330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4A41-B6C2-4374-8A5D-8D1119962917}" type="datetime1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50D2-A847-406C-B3BF-81409C6BCA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82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A67D-9CCB-48C2-B226-2A5D2513BB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0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27B-0F15-4219-BF67-4CD0CF8480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4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B048-9A58-415A-AC7E-F86B4E78E9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16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4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4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DEE1-2F58-44C9-B6E2-84A1011813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92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832B-18C9-48E0-839A-06EEE55C88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75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6D30-BE5E-465D-ABDE-668B81EECE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86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44" indent="0">
              <a:buNone/>
              <a:defRPr sz="1200"/>
            </a:lvl2pPr>
            <a:lvl3pPr marL="914088" indent="0">
              <a:buNone/>
              <a:defRPr sz="10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6A92-7875-4265-934D-A20B5167C4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3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58B-9001-4E30-804D-2863AD986E5B}" type="datetime1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44" indent="0">
              <a:buNone/>
              <a:defRPr sz="2800"/>
            </a:lvl2pPr>
            <a:lvl3pPr marL="914088" indent="0">
              <a:buNone/>
              <a:defRPr sz="2400"/>
            </a:lvl3pPr>
            <a:lvl4pPr marL="1371132" indent="0">
              <a:buNone/>
              <a:defRPr sz="2000"/>
            </a:lvl4pPr>
            <a:lvl5pPr marL="1828176" indent="0">
              <a:buNone/>
              <a:defRPr sz="2000"/>
            </a:lvl5pPr>
            <a:lvl6pPr marL="2285220" indent="0">
              <a:buNone/>
              <a:defRPr sz="2000"/>
            </a:lvl6pPr>
            <a:lvl7pPr marL="2742264" indent="0">
              <a:buNone/>
              <a:defRPr sz="2000"/>
            </a:lvl7pPr>
            <a:lvl8pPr marL="3199308" indent="0">
              <a:buNone/>
              <a:defRPr sz="2000"/>
            </a:lvl8pPr>
            <a:lvl9pPr marL="36563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44" indent="0">
              <a:buNone/>
              <a:defRPr sz="1200"/>
            </a:lvl2pPr>
            <a:lvl3pPr marL="914088" indent="0">
              <a:buNone/>
              <a:defRPr sz="10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CA4E-AA0E-4EF5-98FD-6B222F43F6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69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B444-217C-4843-B2D7-10572D7264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12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5B6F-2A3D-4D67-A8AB-FA854F7703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49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58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68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6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44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26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82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679573"/>
            <a:ext cx="6254044" cy="1021556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2794001"/>
            <a:ext cx="6231467" cy="982133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B892-8EB6-4709-9D76-742A74518159}" type="datetime1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9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0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87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2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D7D5-BF74-450A-909E-4AAA4ACFC3BA}" type="datetime1">
              <a:rPr lang="ru-RU" smtClean="0"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1591055"/>
            <a:ext cx="3200400" cy="27020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1589485"/>
            <a:ext cx="3200400" cy="27039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1591734"/>
            <a:ext cx="2939521" cy="615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1591733"/>
            <a:ext cx="2944368" cy="61722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610C-FF9B-4E1A-99D2-54E63BF7AB97}" type="datetime1">
              <a:rPr lang="ru-RU" smtClean="0"/>
              <a:t>17.09.2018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208276"/>
            <a:ext cx="3227832" cy="20848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208610"/>
            <a:ext cx="3227832" cy="20848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87D2-389D-479C-9C94-DC6C86C986DB}" type="datetime1">
              <a:rPr lang="ru-RU" smtClean="0"/>
              <a:t>17.09.2018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3022-C432-4259-9AB7-BD9D9381D421}" type="datetime1">
              <a:rPr lang="ru-RU" smtClean="0"/>
              <a:t>17.09.2018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7" y="452628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9" y="432054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1515032"/>
            <a:ext cx="3064827" cy="112727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863245"/>
            <a:ext cx="3020792" cy="346911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2717811"/>
            <a:ext cx="3048891" cy="15753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4414254"/>
            <a:ext cx="1213821" cy="273844"/>
          </a:xfrm>
        </p:spPr>
        <p:txBody>
          <a:bodyPr/>
          <a:lstStyle/>
          <a:p>
            <a:fld id="{6F5B2480-08D5-4F2C-A07D-5947EB85F5D1}" type="datetime1">
              <a:rPr lang="ru-RU" smtClean="0"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4371946"/>
            <a:ext cx="3522607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4422721"/>
            <a:ext cx="554023" cy="273844"/>
          </a:xfrm>
        </p:spPr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431827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9" y="452940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1515618"/>
            <a:ext cx="3063240" cy="1124712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6" y="905454"/>
            <a:ext cx="2913863" cy="340455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2715768"/>
            <a:ext cx="3044952" cy="15773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7" y="4416553"/>
            <a:ext cx="1213821" cy="273844"/>
          </a:xfrm>
        </p:spPr>
        <p:txBody>
          <a:bodyPr/>
          <a:lstStyle/>
          <a:p>
            <a:fld id="{E352A268-D9F9-4FE9-9253-5B7B8A9B9652}" type="datetime1">
              <a:rPr lang="ru-RU" smtClean="0"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0" y="4373278"/>
            <a:ext cx="3319043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4425020"/>
            <a:ext cx="554023" cy="273844"/>
          </a:xfrm>
        </p:spPr>
        <p:txBody>
          <a:bodyPr/>
          <a:lstStyle/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4551997"/>
            <a:ext cx="792099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431482"/>
            <a:ext cx="7696200" cy="42862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432054"/>
            <a:ext cx="7696200" cy="428625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2" y="204818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85945" y="152756"/>
            <a:ext cx="425196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613187"/>
            <a:ext cx="6965245" cy="90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1589443"/>
            <a:ext cx="6196405" cy="270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4356864"/>
            <a:ext cx="1213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E85F1E9-98F3-4A99-87D3-BA484F295DC5}" type="datetime1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4356864"/>
            <a:ext cx="5540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4356864"/>
            <a:ext cx="5540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E7CD5F2-8DB3-4CAA-B387-1F478B729D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10" tIns="45703" rIns="91410" bIns="457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0" tIns="45703" rIns="91410" bIns="457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0" tIns="45703" rIns="91410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88"/>
            <a:fld id="{FF4604D3-96C3-450E-A1DD-B1B65D75D8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88"/>
              <a:t>17.09.2018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0" tIns="45703" rIns="91410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8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0" tIns="45703" rIns="91410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88"/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8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0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3" indent="-342783" algn="l" defTabSz="9140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97" indent="-285652" algn="l" defTabSz="9140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10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54" indent="-228522" algn="l" defTabSz="9140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98" indent="-228522" algn="l" defTabSz="9140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42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6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0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4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6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7C3F878-F5E8-489B-AC8A-64F2A7E22C2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51FC063-5EA9-49AF-AFAF-D68C9E82B23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7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 результатов ГИА-2018 по математике 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выпускников общеобразовательных учреждений  </a:t>
            </a:r>
            <a:r>
              <a:rPr lang="ru-RU" sz="24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г.Казани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931790"/>
            <a:ext cx="5712179" cy="1143000"/>
          </a:xfrm>
        </p:spPr>
        <p:txBody>
          <a:bodyPr>
            <a:normAutofit/>
          </a:bodyPr>
          <a:lstStyle/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Садыкова З.Ф.,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методист ИМО УО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г.Казани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15566"/>
            <a:ext cx="648072" cy="737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5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83519"/>
            <a:ext cx="6965245" cy="216024"/>
          </a:xfrm>
        </p:spPr>
        <p:txBody>
          <a:bodyPr>
            <a:normAutofit fontScale="90000"/>
          </a:bodyPr>
          <a:lstStyle/>
          <a:p>
            <a:r>
              <a:rPr lang="ru-RU" sz="1400" dirty="0" err="1" smtClean="0"/>
              <a:t>Математика,профиль</a:t>
            </a:r>
            <a:r>
              <a:rPr lang="ru-RU" sz="1400" dirty="0" smtClean="0"/>
              <a:t>  </a:t>
            </a:r>
            <a:r>
              <a:rPr lang="ru-RU" sz="1400" dirty="0" err="1" smtClean="0"/>
              <a:t>Вахитовского</a:t>
            </a:r>
            <a:r>
              <a:rPr lang="ru-RU" sz="1400" dirty="0" smtClean="0"/>
              <a:t> района</a:t>
            </a:r>
            <a:endParaRPr lang="ru-RU" sz="1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099495"/>
              </p:ext>
            </p:extLst>
          </p:nvPr>
        </p:nvGraphicFramePr>
        <p:xfrm>
          <a:off x="899592" y="654566"/>
          <a:ext cx="7488830" cy="4077425"/>
        </p:xfrm>
        <a:graphic>
          <a:graphicData uri="http://schemas.openxmlformats.org/drawingml/2006/table">
            <a:tbl>
              <a:tblPr/>
              <a:tblGrid>
                <a:gridCol w="1454141"/>
                <a:gridCol w="562083"/>
                <a:gridCol w="673938"/>
                <a:gridCol w="654364"/>
                <a:gridCol w="508950"/>
                <a:gridCol w="581657"/>
                <a:gridCol w="532706"/>
                <a:gridCol w="565632"/>
                <a:gridCol w="685384"/>
                <a:gridCol w="685384"/>
                <a:gridCol w="584591"/>
              </a:tblGrid>
              <a:tr h="288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ОУ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Кол-во </a:t>
                      </a:r>
                      <a:r>
                        <a:rPr lang="ru-RU" sz="1000" b="0" i="0" u="none" strike="noStrike" dirty="0" err="1" smtClean="0">
                          <a:effectLst/>
                          <a:latin typeface="Arial"/>
                        </a:rPr>
                        <a:t>выпускн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Кол-во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участник.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% участия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Ниже </a:t>
                      </a:r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min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От 80 до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Средний балл 2017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Средний балл 2018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В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сравн. </a:t>
                      </a:r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(+-)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Гимназия №1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52,2%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8,3%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47,1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59,3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12,2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Гимназия №3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37,0%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60,4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60,2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-0,2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Гимназия №27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41,2%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14,3%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67,1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68,0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Гимназия №28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75,0%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49,8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52,1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Гимназия №96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72,7%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5,4%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57,5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61,8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Итого по </a:t>
                      </a:r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гимназиям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61,3%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4,9%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57,2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60,1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2,9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Лицей №5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68,8%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4,5%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47,7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54,3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Лицей №116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59,5%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4,5%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54,8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57,1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Лицей №131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133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93,2%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44,4%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78,3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76,4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-1,9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СОлНЦе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92,0%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13,0%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73,1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70,8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-2,3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Итого по лицеям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264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213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80,7%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28,6%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71,4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69,5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-1,9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СОШ №1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40,9%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47,3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44,6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-2,7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СОШ №18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41,2%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4,8%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49,6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63,0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13,4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СОШ №39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107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70,1%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1,3%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57,8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59,7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1,9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СОШ №80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39,7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46,8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Итого по угл. ОУ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220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133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60,5%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1,5%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51,9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56,5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СОШ №12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51,2%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64,9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56,6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-8,3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СОШ №13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52,9%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33,6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57,2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23,6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СОШ №14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53,3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40,3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-13,1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СОШ №41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26,3%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27,6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35,2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СОШ №51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33,3%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12,5%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46,9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49,6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2,7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СОШ №98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62,5%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51,0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58,0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Итого по общеобр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44,9%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3,5%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44,6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52,9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8,3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12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ИТОГО по ОУ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779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506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65,0%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13,8%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61,5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62,3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0,8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16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83519"/>
            <a:ext cx="6965245" cy="216023"/>
          </a:xfrm>
        </p:spPr>
        <p:txBody>
          <a:bodyPr>
            <a:noAutofit/>
          </a:bodyPr>
          <a:lstStyle/>
          <a:p>
            <a:r>
              <a:rPr lang="ru-RU" sz="1400" dirty="0" smtClean="0"/>
              <a:t>Математика профиль Приволжского района</a:t>
            </a:r>
            <a:endParaRPr lang="ru-RU" sz="1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351637"/>
              </p:ext>
            </p:extLst>
          </p:nvPr>
        </p:nvGraphicFramePr>
        <p:xfrm>
          <a:off x="827584" y="699551"/>
          <a:ext cx="7488830" cy="4386808"/>
        </p:xfrm>
        <a:graphic>
          <a:graphicData uri="http://schemas.openxmlformats.org/drawingml/2006/table">
            <a:tbl>
              <a:tblPr/>
              <a:tblGrid>
                <a:gridCol w="1512168"/>
                <a:gridCol w="542555"/>
                <a:gridCol w="587471"/>
                <a:gridCol w="660905"/>
                <a:gridCol w="342560"/>
                <a:gridCol w="628883"/>
                <a:gridCol w="648847"/>
                <a:gridCol w="582727"/>
                <a:gridCol w="587471"/>
                <a:gridCol w="660905"/>
                <a:gridCol w="734338"/>
              </a:tblGrid>
              <a:tr h="251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ОУ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выпускник.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участник.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участия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Ниже </a:t>
                      </a:r>
                      <a:r>
                        <a:rPr lang="en-US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80 до 100 баллов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2017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2018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сравнении (+-)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№6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56,5%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№16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71,4%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№21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61,5%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№40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72,7%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-14,3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№52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71,6%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№139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гимназиям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61,6%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№35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59,3%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59,7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№78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69,2%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№83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62,6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лицеям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68,2%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30,4%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№24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№48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№68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66,7%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№82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40,7%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50,6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угл. ОУ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№42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77,1%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№69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№88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№97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№100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№114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22,2%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№127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70,8%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№129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№136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57,1%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65,6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№150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60,9%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51,5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-4,4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№173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общеобр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53,6%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53,2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ОУ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59,6%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4,0%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945" marR="3945" marT="3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1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13187"/>
            <a:ext cx="6965245" cy="302379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Математика профиль Кировского района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452969"/>
              </p:ext>
            </p:extLst>
          </p:nvPr>
        </p:nvGraphicFramePr>
        <p:xfrm>
          <a:off x="827584" y="915558"/>
          <a:ext cx="7488832" cy="3754221"/>
        </p:xfrm>
        <a:graphic>
          <a:graphicData uri="http://schemas.openxmlformats.org/drawingml/2006/table">
            <a:tbl>
              <a:tblPr/>
              <a:tblGrid>
                <a:gridCol w="1224136"/>
                <a:gridCol w="499404"/>
                <a:gridCol w="655147"/>
                <a:gridCol w="604751"/>
                <a:gridCol w="624910"/>
                <a:gridCol w="838148"/>
                <a:gridCol w="451987"/>
                <a:gridCol w="634988"/>
                <a:gridCol w="685385"/>
                <a:gridCol w="685385"/>
                <a:gridCol w="584591"/>
              </a:tblGrid>
              <a:tr h="423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ОУ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Кол-во выпускников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Кол-во участников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 участия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Ниже </a:t>
                      </a:r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min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От 80 до 100 баллов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Средний балл 2017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Средний балл 2018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В сравнении (+-)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Г-и-4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60,5%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61,1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61,1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Г-3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45,5%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50,0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59,0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9,0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Г-4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36,4%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54,6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51,8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-2,9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Г-15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62,5%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51,3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52,8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1,5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Г-50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45,5%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56,6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49,0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-7,6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Г-152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64,0%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6,3%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46,7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45,1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-1,6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Итого по </a:t>
                      </a:r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гимназиям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55,8%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1,7%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53,7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54,1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>
                          <a:effectLst/>
                          <a:latin typeface="Calibri"/>
                        </a:rPr>
                        <a:t>сош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 70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65,5%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10,5%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49,9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54,0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>
                          <a:effectLst/>
                          <a:latin typeface="Calibri"/>
                        </a:rPr>
                        <a:t>сош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 81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52,6%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54,5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65,6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11,1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сош 135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43,8%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57,3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52,1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-5,2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>
                          <a:effectLst/>
                          <a:latin typeface="Calibri"/>
                        </a:rPr>
                        <a:t>сош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 137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75,0%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6,7%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50,1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50,1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>
                          <a:effectLst/>
                          <a:latin typeface="Calibri"/>
                        </a:rPr>
                        <a:t>сош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 151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64,0%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6,3%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43,6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46,6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Итого по </a:t>
                      </a:r>
                      <a:r>
                        <a:rPr lang="ru-RU" sz="1000" b="1" i="0" u="none" strike="noStrike" dirty="0" err="1">
                          <a:effectLst/>
                          <a:latin typeface="Arial"/>
                        </a:rPr>
                        <a:t>угл</a:t>
                      </a:r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. ОУ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129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63,6%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3,7%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3,7%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51,5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52,4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сош8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32,8%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15,8%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47,1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39,4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-7,7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сош32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55,6%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43,3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38,9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-4,4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>
                          <a:effectLst/>
                          <a:latin typeface="Calibri"/>
                        </a:rPr>
                        <a:t>сош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 57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77,3%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17,6%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50,0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38,5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-11,5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сош67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73,7%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35,7%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35,6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36,3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0,7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сош153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4601" marR="4601" marT="46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65,2%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49,9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53,1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3,2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Итого по </a:t>
                      </a:r>
                      <a:r>
                        <a:rPr lang="ru-RU" sz="1000" b="1" i="0" u="none" strike="noStrike" dirty="0" err="1">
                          <a:effectLst/>
                          <a:latin typeface="Arial"/>
                        </a:rPr>
                        <a:t>общеобр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53,6%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14,7%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45,9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41,3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-4,6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ИТОГО по ОУ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373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215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57,6%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7,0%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1,4%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51,0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49,0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-2,0</a:t>
                      </a:r>
                    </a:p>
                  </a:txBody>
                  <a:tcPr marL="4601" marR="4601" marT="4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0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13187"/>
            <a:ext cx="6965245" cy="44639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Математика профиль Московского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953685"/>
              </p:ext>
            </p:extLst>
          </p:nvPr>
        </p:nvGraphicFramePr>
        <p:xfrm>
          <a:off x="899591" y="1059582"/>
          <a:ext cx="7200802" cy="3591373"/>
        </p:xfrm>
        <a:graphic>
          <a:graphicData uri="http://schemas.openxmlformats.org/drawingml/2006/table">
            <a:tbl>
              <a:tblPr/>
              <a:tblGrid>
                <a:gridCol w="1080121"/>
                <a:gridCol w="648072"/>
                <a:gridCol w="504056"/>
                <a:gridCol w="576064"/>
                <a:gridCol w="432048"/>
                <a:gridCol w="301155"/>
                <a:gridCol w="546790"/>
                <a:gridCol w="529966"/>
                <a:gridCol w="546790"/>
                <a:gridCol w="572026"/>
                <a:gridCol w="572026"/>
                <a:gridCol w="487905"/>
                <a:gridCol w="403783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ОУ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Кол-во </a:t>
                      </a:r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выпускник.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Кол-во </a:t>
                      </a:r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участник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% участия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Ниже </a:t>
                      </a:r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min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От 80 до 100 баллов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Общий балл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Средний балл 2017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Средний балл 2018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В сравнении (+-)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Средний балл 2016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Г-2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57,4%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3,7%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1585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55,8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58,7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2,9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50,8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Г-9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51,6%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1729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55,4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52,4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-3,0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43,2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Г-12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38,1%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481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57,0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60,1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41,3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Г-17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54,2%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7,7%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688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54,3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52,9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-1,4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59,0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г-75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64,0%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2,1%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2522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57,0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52,5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-4,5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54,1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Г-94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81,3%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7,7%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3193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66,1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61,4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-4,7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51,2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Г-102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59,4%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10,0%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3488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65,3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58,1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-7,2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64,3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Г-122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74,6%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15,9%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3003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56,1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68,3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12,2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62,4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Итого по </a:t>
                      </a:r>
                      <a:r>
                        <a:rPr lang="ru-RU" sz="900" b="1" i="0" u="none" strike="noStrike" dirty="0" smtClean="0">
                          <a:effectLst/>
                          <a:latin typeface="Arial"/>
                        </a:rPr>
                        <a:t>гимназиям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455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285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62,6%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6,3%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16689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59,8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58,6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-1,2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57,1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Л-и-2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69,0%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15,0%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2848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64,3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71,2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6,9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56,5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Итого по лицеям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69,0%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15,0%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2848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64,3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71,2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6,9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58,0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сош55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68,0%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5,9%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1563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48,5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46,0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-2,5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47,1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сош 65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37,5%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459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42,1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51,0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8,9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34,8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сош 120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80,0%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20,0%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935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46,3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46,8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36,7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Итого по угл. ОУ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63,6%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9,5%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2957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47,0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46,9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-0,1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39,9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сош20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76,2%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6,3%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883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55,7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55,2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-0,5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48,5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сош34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77,3%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2,9%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1629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47,8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47,9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48,0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сош64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82,9%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2,9%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1673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49,2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49,2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33,0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Calibri"/>
                        </a:rPr>
                        <a:t>сош87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65,6%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4,8%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1032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49,7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49,1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-0,6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46,6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Calibri"/>
                        </a:rPr>
                        <a:t>сош130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587" marR="4587" marT="4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80,0%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559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46,6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46,6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38.4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Итого по </a:t>
                      </a:r>
                      <a:r>
                        <a:rPr lang="ru-RU" sz="900" b="1" i="0" u="none" strike="noStrike" dirty="0" err="1">
                          <a:effectLst/>
                          <a:latin typeface="Arial"/>
                        </a:rPr>
                        <a:t>общеобр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153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117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76,5%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2,6%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0,9%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5776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47,4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49,4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2,0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"/>
                        </a:rPr>
                        <a:t>42,9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12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ИТОГО по ОУ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765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505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66,0%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2,2%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"/>
                        </a:rPr>
                        <a:t>5,0%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"/>
                        </a:rPr>
                        <a:t>28270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"/>
                        </a:rPr>
                        <a:t>55,8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"/>
                        </a:rPr>
                        <a:t>56,0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"/>
                        </a:rPr>
                        <a:t>52,0</a:t>
                      </a:r>
                    </a:p>
                  </a:txBody>
                  <a:tcPr marL="4587" marR="458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4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83519"/>
            <a:ext cx="6965245" cy="21602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Математика профиль Советского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897480"/>
              </p:ext>
            </p:extLst>
          </p:nvPr>
        </p:nvGraphicFramePr>
        <p:xfrm>
          <a:off x="683566" y="771564"/>
          <a:ext cx="7632850" cy="6487111"/>
        </p:xfrm>
        <a:graphic>
          <a:graphicData uri="http://schemas.openxmlformats.org/drawingml/2006/table">
            <a:tbl>
              <a:tblPr/>
              <a:tblGrid>
                <a:gridCol w="1633449"/>
                <a:gridCol w="814825"/>
                <a:gridCol w="576064"/>
                <a:gridCol w="524886"/>
                <a:gridCol w="564650"/>
                <a:gridCol w="504151"/>
                <a:gridCol w="655397"/>
                <a:gridCol w="534401"/>
                <a:gridCol w="685646"/>
                <a:gridCol w="685646"/>
                <a:gridCol w="453735"/>
              </a:tblGrid>
              <a:tr h="3216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ОУ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Кол-во выпускников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Кол-во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участник.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 участия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Ниже </a:t>
                      </a:r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min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От 80 до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Средний балл 2017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Средний балл 2018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В срав (+-)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Гимназия № 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57,7%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2,4%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58,4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56,4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-2,0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Гимназия №11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62,5%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47,7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47,7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Гимназия №20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75,0%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8,3%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44,8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46,2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1,4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Гимназия №90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58,1%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52,6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47,3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-5,3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Гимназия №93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71,4%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5,0%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65,2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56,4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-8,8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Гимназия №125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44,2%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56,1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52,4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-3,7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Гимназия №126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42,9%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47,7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50,0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Гимназия №140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58,3%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7,1%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45,3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45,3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Итого по гимназиям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250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143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57,2%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2,1%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54,3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51,8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-2,5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Лицей №110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72,0%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51,0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55,6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4,6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Лицей №121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66,7%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2,9%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55,1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57,3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2,2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Лицей №149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62,1%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68,1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60,1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-8,0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Лицей №159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55,8%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4,2%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66,2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59,3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-7,0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Итого по лицеям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130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64,4%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2,3%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58,8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57,8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-1,0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№15"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95,0%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5,3%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45,5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46,3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№22"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85,0%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63,5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59,6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-3,9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№72"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63,3%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58,4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63,2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4,8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№84"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72,0%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5,6%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47,3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59,5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12,2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№141"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82,1%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47,4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55,7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8,3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№144"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72,0%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11,1%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58,9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61,1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2,2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№167"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60,0%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56,8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52,2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-4,6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№171"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60,4%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58,5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59,0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Итого по угл. ОУ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293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208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71,0%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1,9%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54,2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57,0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2,8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№47"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50,0%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47,7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47,7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№101"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70,3%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3,8%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50,4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46,0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-4,4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№111"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47,8%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51,6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52,8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1,2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№124"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50,0%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39,3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52,1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12,8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№156"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82,1%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42,5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52,2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9,7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№161"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63,6%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46,6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46,6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№169"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66,7%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50,1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55,2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5,1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№174"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96,0%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4,2%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54,6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56,4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1,8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МБОУ "Школа №175"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35,5%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69,7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61,1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-8,6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Итого по общеобр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243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152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62,6%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51,1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52,0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0,9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ИТОГО по ОУ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988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633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64,1%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1,7%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54,5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54,8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Казанская школа интернат №4"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42,9%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33,3%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50,0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35,3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-14,7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Казанская школа интернат им. Ласточкиной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8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339503"/>
            <a:ext cx="6965245" cy="7200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 базовый  уровень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разрезе районов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621700"/>
              </p:ext>
            </p:extLst>
          </p:nvPr>
        </p:nvGraphicFramePr>
        <p:xfrm>
          <a:off x="827584" y="1059583"/>
          <a:ext cx="7488835" cy="3377545"/>
        </p:xfrm>
        <a:graphic>
          <a:graphicData uri="http://schemas.openxmlformats.org/drawingml/2006/table">
            <a:tbl>
              <a:tblPr/>
              <a:tblGrid>
                <a:gridCol w="917447"/>
                <a:gridCol w="624473"/>
                <a:gridCol w="538008"/>
                <a:gridCol w="368344"/>
                <a:gridCol w="352202"/>
                <a:gridCol w="384292"/>
                <a:gridCol w="307434"/>
                <a:gridCol w="451543"/>
                <a:gridCol w="307434"/>
                <a:gridCol w="451543"/>
                <a:gridCol w="409848"/>
                <a:gridCol w="432048"/>
                <a:gridCol w="579984"/>
                <a:gridCol w="451543"/>
                <a:gridCol w="451543"/>
                <a:gridCol w="461149"/>
              </a:tblGrid>
              <a:tr h="530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выпускников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участия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"2"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"3"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"4"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"5"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Успеваемость%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Качество%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Сред. 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2018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Сред. 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2017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8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Авиастроительный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40,9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Ново-Савиновский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45,2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47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Вахитовский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7" marR="4067" marT="4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Приволжский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36,9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7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72,7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45,8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29,2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74,9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46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Московский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81,1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46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 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988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42,0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0,7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17,6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44,3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37,3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99,3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81,7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83518"/>
            <a:ext cx="7416824" cy="901864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изменения доли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участников ЕГЭ,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преодолевших 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порог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671221"/>
              </p:ext>
            </p:extLst>
          </p:nvPr>
        </p:nvGraphicFramePr>
        <p:xfrm>
          <a:off x="1403648" y="1491628"/>
          <a:ext cx="6408711" cy="2016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39"/>
                <a:gridCol w="1656184"/>
                <a:gridCol w="1418279"/>
                <a:gridCol w="1174009"/>
              </a:tblGrid>
              <a:tr h="654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16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П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/>
                </a:tc>
              </a:tr>
              <a:tr h="544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Б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16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55526"/>
            <a:ext cx="6965245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Математика - 2018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206575"/>
              </p:ext>
            </p:extLst>
          </p:nvPr>
        </p:nvGraphicFramePr>
        <p:xfrm>
          <a:off x="935596" y="1392867"/>
          <a:ext cx="3744416" cy="261904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07152"/>
                <a:gridCol w="1537264"/>
              </a:tblGrid>
              <a:tr h="436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ОУ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60" marR="634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60" marR="63460" marT="0" marB="0" anchor="ctr"/>
                </a:tc>
              </a:tr>
              <a:tr h="2182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IT-лицей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77,46</a:t>
                      </a:r>
                    </a:p>
                  </a:txBody>
                  <a:tcPr marL="68580" marR="68580" marT="0" marB="0"/>
                </a:tc>
              </a:tr>
              <a:tr h="2182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Лицей №131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76,43</a:t>
                      </a:r>
                    </a:p>
                  </a:txBody>
                  <a:tcPr marL="68580" marR="68580" marT="0" marB="0"/>
                </a:tc>
              </a:tr>
              <a:tr h="2182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Инж.лицей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КНИТУ КАИ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71,80</a:t>
                      </a:r>
                    </a:p>
                  </a:txBody>
                  <a:tcPr marL="68580" marR="68580" marT="0" marB="0"/>
                </a:tc>
              </a:tr>
              <a:tr h="2182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Гимназия №7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71,65</a:t>
                      </a:r>
                    </a:p>
                  </a:txBody>
                  <a:tcPr marL="68580" marR="68580" marT="0" marB="0"/>
                </a:tc>
              </a:tr>
              <a:tr h="2182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Лицей К(П)ФУ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71,55</a:t>
                      </a:r>
                    </a:p>
                  </a:txBody>
                  <a:tcPr marL="68580" marR="68580" marT="0" marB="0"/>
                </a:tc>
              </a:tr>
              <a:tr h="2182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Лицей-интернат №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71,20</a:t>
                      </a:r>
                    </a:p>
                  </a:txBody>
                  <a:tcPr marL="68580" marR="68580" marT="0" marB="0"/>
                </a:tc>
              </a:tr>
              <a:tr h="2182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СОШИ "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СОлНЦе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70,78</a:t>
                      </a:r>
                    </a:p>
                  </a:txBody>
                  <a:tcPr marL="68580" marR="68580" marT="0" marB="0"/>
                </a:tc>
              </a:tr>
              <a:tr h="2182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Гимназия №122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68,25</a:t>
                      </a:r>
                    </a:p>
                  </a:txBody>
                  <a:tcPr marL="68580" marR="68580" marT="0" marB="0"/>
                </a:tc>
              </a:tr>
              <a:tr h="2182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Гимназия №27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68,00</a:t>
                      </a:r>
                    </a:p>
                  </a:txBody>
                  <a:tcPr marL="68580" marR="68580" marT="0" marB="0"/>
                </a:tc>
              </a:tr>
              <a:tr h="2182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Гимназия №19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67,46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534797"/>
              </p:ext>
            </p:extLst>
          </p:nvPr>
        </p:nvGraphicFramePr>
        <p:xfrm>
          <a:off x="4788024" y="1400887"/>
          <a:ext cx="3456384" cy="2611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/>
                <a:gridCol w="1656184"/>
              </a:tblGrid>
              <a:tr h="433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ОУ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41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№ 14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40,25</a:t>
                      </a:r>
                    </a:p>
                  </a:txBody>
                  <a:tcPr marL="68580" marR="68580" marT="0" marB="0"/>
                </a:tc>
              </a:tr>
              <a:tr h="2163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№ 8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39,37</a:t>
                      </a:r>
                    </a:p>
                  </a:txBody>
                  <a:tcPr marL="68580" marR="68580" marT="0" marB="0"/>
                </a:tc>
              </a:tr>
              <a:tr h="2163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№ 60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39,33</a:t>
                      </a:r>
                    </a:p>
                  </a:txBody>
                  <a:tcPr marL="68580" marR="68580" marT="0" marB="0"/>
                </a:tc>
              </a:tr>
              <a:tr h="2163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№ 112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39,00</a:t>
                      </a:r>
                    </a:p>
                  </a:txBody>
                  <a:tcPr marL="68580" marR="68580" marT="0" marB="0"/>
                </a:tc>
              </a:tr>
              <a:tr h="2163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№ 32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38,90</a:t>
                      </a:r>
                    </a:p>
                  </a:txBody>
                  <a:tcPr marL="68580" marR="68580" marT="0" marB="0"/>
                </a:tc>
              </a:tr>
              <a:tr h="2163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№ 57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38,47</a:t>
                      </a:r>
                    </a:p>
                  </a:txBody>
                  <a:tcPr marL="68580" marR="68580" marT="0" marB="0"/>
                </a:tc>
              </a:tr>
              <a:tr h="2163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№ 67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36,29</a:t>
                      </a:r>
                    </a:p>
                  </a:txBody>
                  <a:tcPr marL="68580" marR="68580" marT="0" marB="0"/>
                </a:tc>
              </a:tr>
              <a:tr h="2163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№ 41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35,20</a:t>
                      </a:r>
                    </a:p>
                  </a:txBody>
                  <a:tcPr marL="68580" marR="68580" marT="0" marB="0"/>
                </a:tc>
              </a:tr>
              <a:tr h="2163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№ 119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35,14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22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Усмания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33,00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6016" y="1061546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Школы с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низкими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результатами 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958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Школы с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высокими результатами 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82990"/>
              </p:ext>
            </p:extLst>
          </p:nvPr>
        </p:nvGraphicFramePr>
        <p:xfrm>
          <a:off x="1691680" y="4083918"/>
          <a:ext cx="6048671" cy="701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17673"/>
                <a:gridCol w="720427"/>
                <a:gridCol w="1001629"/>
                <a:gridCol w="846846"/>
                <a:gridCol w="846846"/>
                <a:gridCol w="907625"/>
                <a:gridCol w="907625"/>
              </a:tblGrid>
              <a:tr h="1680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15" marR="6791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15" marR="6791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15" marR="6791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max</a:t>
                      </a:r>
                      <a:endParaRPr lang="ru-RU" sz="12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915" marR="67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15" marR="67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разница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15" marR="67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15" marR="67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15" marR="67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разница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15" marR="67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15" marR="67915" marT="0" marB="0"/>
                </a:tc>
              </a:tr>
              <a:tr h="168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78,3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50,7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77,5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44,5</a:t>
                      </a:r>
                      <a:endParaRPr lang="ru-RU" sz="12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6,2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837" y="483518"/>
            <a:ext cx="6965245" cy="7200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Динамика выхода школ из</a:t>
            </a: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зоны критики по результатам ЕГЭ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180306"/>
              </p:ext>
            </p:extLst>
          </p:nvPr>
        </p:nvGraphicFramePr>
        <p:xfrm>
          <a:off x="755576" y="1716946"/>
          <a:ext cx="7655211" cy="2877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09068" y="1347614"/>
            <a:ext cx="19788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483518"/>
            <a:ext cx="6992031" cy="910426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ru-RU" alt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ЕГЭ в сравнении </a:t>
            </a:r>
            <a:br>
              <a:rPr lang="ru-RU" alt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городами </a:t>
            </a:r>
            <a:r>
              <a:rPr lang="ru-RU" alt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милионниками</a:t>
            </a:r>
            <a:r>
              <a:rPr lang="ru-RU" alt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РФ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109059"/>
              </p:ext>
            </p:extLst>
          </p:nvPr>
        </p:nvGraphicFramePr>
        <p:xfrm>
          <a:off x="1331640" y="1995686"/>
          <a:ext cx="5832648" cy="25055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963210"/>
                <a:gridCol w="1869438"/>
              </a:tblGrid>
              <a:tr h="1327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24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2400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vert="vert27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74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Н.Новгород</a:t>
                      </a:r>
                      <a:endParaRPr lang="ru-RU" sz="2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55,24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7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Омск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48,0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6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Казань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57,5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381251" y="211443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411510"/>
            <a:ext cx="7272808" cy="9018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Количество выпускников - 2018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729269"/>
              </p:ext>
            </p:extLst>
          </p:nvPr>
        </p:nvGraphicFramePr>
        <p:xfrm>
          <a:off x="1331640" y="1203598"/>
          <a:ext cx="669674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8144" y="156363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Всего -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CC0000"/>
                </a:solidFill>
              </a:rPr>
              <a:t>5504</a:t>
            </a:r>
            <a:endParaRPr lang="ru-RU" sz="2400" b="1" dirty="0">
              <a:solidFill>
                <a:srgbClr val="CC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176" y="3435846"/>
            <a:ext cx="1834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Сдавали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ЕГЭ -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5474          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ГВЭ -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927914"/>
              </p:ext>
            </p:extLst>
          </p:nvPr>
        </p:nvGraphicFramePr>
        <p:xfrm>
          <a:off x="1043608" y="1779662"/>
          <a:ext cx="6120680" cy="24794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754306"/>
                <a:gridCol w="1836203"/>
                <a:gridCol w="1530171"/>
              </a:tblGrid>
              <a:tr h="1696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ЕГЭ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Н.Новгород</a:t>
                      </a:r>
                      <a:endParaRPr lang="ru-RU" sz="11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5336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5,1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6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Омск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68580" marR="68580" marT="0" marB="0"/>
                </a:tc>
              </a:tr>
              <a:tr h="268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Казань</a:t>
                      </a:r>
                      <a:endParaRPr lang="ru-RU" sz="1200" b="1" dirty="0"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C3300"/>
                          </a:solidFill>
                          <a:effectLst/>
                          <a:latin typeface="Times New Roman"/>
                          <a:ea typeface="Times New Roman"/>
                        </a:rPr>
                        <a:t>5477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C3300"/>
                          </a:solidFill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200" b="1" dirty="0">
                        <a:solidFill>
                          <a:srgbClr val="CC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10991" y="2040069"/>
            <a:ext cx="138564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699542"/>
            <a:ext cx="7128792" cy="901864"/>
          </a:xfrm>
        </p:spPr>
        <p:txBody>
          <a:bodyPr>
            <a:noAutofit/>
          </a:bodyPr>
          <a:lstStyle/>
          <a:p>
            <a:r>
              <a:rPr lang="ru-RU" alt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не преодолевших </a:t>
            </a:r>
            <a:r>
              <a:rPr lang="en-US" alt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alt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порог ЕГЭ </a:t>
            </a:r>
            <a:br>
              <a:rPr lang="ru-RU" alt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сравнении с городами «</a:t>
            </a:r>
            <a:r>
              <a:rPr lang="ru-RU" altLang="ru-RU" sz="2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милионниками</a:t>
            </a:r>
            <a:r>
              <a:rPr lang="ru-RU" alt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altLang="ru-RU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РФ</a:t>
            </a:r>
            <a:endParaRPr lang="ru-RU" sz="2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483518"/>
            <a:ext cx="6965245" cy="901864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участников ЕГЭ, набравших </a:t>
            </a: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выше 80 баллов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583627"/>
              </p:ext>
            </p:extLst>
          </p:nvPr>
        </p:nvGraphicFramePr>
        <p:xfrm>
          <a:off x="971600" y="1491630"/>
          <a:ext cx="734481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2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83518"/>
            <a:ext cx="6965245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Школы, подготовившие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100 - балльников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069549"/>
              </p:ext>
            </p:extLst>
          </p:nvPr>
        </p:nvGraphicFramePr>
        <p:xfrm>
          <a:off x="971600" y="1419621"/>
          <a:ext cx="7272808" cy="18722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2806"/>
                <a:gridCol w="5790002"/>
              </a:tblGrid>
              <a:tr h="683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100 </a:t>
                      </a: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– балльников 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48" marR="557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Общеобразовательное учреждение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48" marR="55748" marT="0" marB="0" anchor="ctr"/>
                </a:tc>
              </a:tr>
              <a:tr h="59422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Лицей №</a:t>
                      </a:r>
                      <a:r>
                        <a:rPr lang="ru-RU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131 </a:t>
                      </a:r>
                      <a:r>
                        <a:rPr lang="ru-RU" sz="18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Вахитовского</a:t>
                      </a:r>
                      <a:r>
                        <a:rPr lang="ru-RU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района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422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Выпускник прошлого года Советского района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84368" y="4443958"/>
            <a:ext cx="554023" cy="273844"/>
          </a:xfrm>
        </p:spPr>
        <p:txBody>
          <a:bodyPr/>
          <a:lstStyle/>
          <a:p>
            <a:fld id="{EE7CD5F2-8DB3-4CAA-B387-1F478B729D5E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9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8" r="2826" b="46492"/>
          <a:stretch/>
        </p:blipFill>
        <p:spPr bwMode="auto">
          <a:xfrm>
            <a:off x="21758" y="4097081"/>
            <a:ext cx="9144000" cy="1046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078" y="1734"/>
            <a:ext cx="8229600" cy="61708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итоговая аттестация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2" descr="http://tulaedu.ru/attachments/Image/OGE_2.png?template=gener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"/>
          <a:stretch/>
        </p:blipFill>
        <p:spPr bwMode="auto">
          <a:xfrm>
            <a:off x="496365" y="1131591"/>
            <a:ext cx="2404368" cy="138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819066"/>
              </p:ext>
            </p:extLst>
          </p:nvPr>
        </p:nvGraphicFramePr>
        <p:xfrm>
          <a:off x="3347866" y="699543"/>
          <a:ext cx="5616623" cy="348544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88825"/>
                <a:gridCol w="1162094"/>
                <a:gridCol w="1234896"/>
                <a:gridCol w="1330808"/>
              </a:tblGrid>
              <a:tr h="232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ОГЭ-2017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ОГЭ-2018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/>
                </a:tc>
              </a:tr>
              <a:tr h="232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+0,03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</a:tr>
              <a:tr h="232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2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+0,15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</a:tr>
              <a:tr h="232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2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+0,27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</a:tr>
              <a:tr h="232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+0,04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</a:tr>
              <a:tr h="232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+0,21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</a:tr>
              <a:tr h="232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+0,06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</a:tr>
              <a:tr h="232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+0,03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</a:tr>
              <a:tr h="232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2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2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Немецкий язык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2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Татарский язык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2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Французский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язык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-0,28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76" marR="6797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80528" y="2643759"/>
            <a:ext cx="3758154" cy="1200306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 defTabSz="913984">
              <a:lnSpc>
                <a:spcPct val="150000"/>
              </a:lnSpc>
            </a:pPr>
            <a:r>
              <a:rPr lang="ru-RU" sz="1600" b="1" i="1" dirty="0">
                <a:solidFill>
                  <a:srgbClr val="738A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Доля получивших аттестаты:</a:t>
            </a:r>
          </a:p>
          <a:p>
            <a:pPr algn="ctr" defTabSz="913984">
              <a:lnSpc>
                <a:spcPct val="150000"/>
              </a:lnSpc>
            </a:pPr>
            <a:r>
              <a:rPr lang="ru-RU" sz="1600" b="1" dirty="0">
                <a:solidFill>
                  <a:srgbClr val="738A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2017 г. –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98,6%</a:t>
            </a:r>
            <a:r>
              <a:rPr lang="ru-RU" sz="1600" b="1" dirty="0">
                <a:solidFill>
                  <a:srgbClr val="738A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выпускников</a:t>
            </a:r>
          </a:p>
          <a:p>
            <a:pPr algn="ctr" defTabSz="913984">
              <a:lnSpc>
                <a:spcPct val="150000"/>
              </a:lnSpc>
            </a:pPr>
            <a:r>
              <a:rPr lang="ru-RU" sz="1600" b="1" dirty="0">
                <a:solidFill>
                  <a:srgbClr val="738A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2018 г. –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99,0%</a:t>
            </a:r>
            <a:r>
              <a:rPr lang="ru-RU" sz="1600" b="1" dirty="0">
                <a:solidFill>
                  <a:srgbClr val="738A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выпускников</a:t>
            </a:r>
          </a:p>
        </p:txBody>
      </p:sp>
    </p:spTree>
    <p:extLst>
      <p:ext uri="{BB962C8B-B14F-4D97-AF65-F5344CB8AC3E}">
        <p14:creationId xmlns:p14="http://schemas.microsoft.com/office/powerpoint/2010/main" val="24297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13187"/>
            <a:ext cx="6965245" cy="1583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ОГЭ, математика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682242"/>
              </p:ext>
            </p:extLst>
          </p:nvPr>
        </p:nvGraphicFramePr>
        <p:xfrm>
          <a:off x="899592" y="915567"/>
          <a:ext cx="7416834" cy="3651273"/>
        </p:xfrm>
        <a:graphic>
          <a:graphicData uri="http://schemas.openxmlformats.org/drawingml/2006/table">
            <a:tbl>
              <a:tblPr/>
              <a:tblGrid>
                <a:gridCol w="494450"/>
                <a:gridCol w="494456"/>
                <a:gridCol w="494456"/>
                <a:gridCol w="494456"/>
                <a:gridCol w="494456"/>
                <a:gridCol w="494456"/>
                <a:gridCol w="494456"/>
                <a:gridCol w="494456"/>
                <a:gridCol w="494456"/>
                <a:gridCol w="494456"/>
                <a:gridCol w="494456"/>
                <a:gridCol w="494456"/>
                <a:gridCol w="494456"/>
                <a:gridCol w="494456"/>
                <a:gridCol w="494456"/>
              </a:tblGrid>
              <a:tr h="792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 /предмет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выпускников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участия 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"5"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"4"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"3"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"2"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баллов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2018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оценка 2018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Усп-ть, 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Кач-во, 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оценка 2017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2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983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710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1,22%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17811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3,99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98,78%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86,06%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3,98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2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1280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1262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735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26038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4,26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99,84%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92,23%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4,35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2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805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786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97,6%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594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0,38%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14260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3,99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99,62%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87,40%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4,04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2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1220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97,6%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802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23245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4,10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99,67%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87,95%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4,26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2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Н-С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1856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1819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1119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0,55%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34311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4,09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99,45%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85,49%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4,12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2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2082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1424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38691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4,12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99,75%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91,25%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4,15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9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2421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2374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1698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43888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4,03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1000,00%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87,15%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4,15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9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Казань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10697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10467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97,8%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2158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7082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1191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0,34%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198244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4,09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99,66%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88,28%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4,16</a:t>
                      </a:r>
                    </a:p>
                  </a:txBody>
                  <a:tcPr marL="5163" marR="5163" marT="5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164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13187"/>
            <a:ext cx="6965245" cy="590411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выпускников,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преодолевших минимальный порог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543179"/>
              </p:ext>
            </p:extLst>
          </p:nvPr>
        </p:nvGraphicFramePr>
        <p:xfrm>
          <a:off x="1115616" y="1203599"/>
          <a:ext cx="6840760" cy="3096342"/>
        </p:xfrm>
        <a:graphic>
          <a:graphicData uri="http://schemas.openxmlformats.org/drawingml/2006/table">
            <a:tbl>
              <a:tblPr/>
              <a:tblGrid>
                <a:gridCol w="1368152"/>
                <a:gridCol w="5472608"/>
              </a:tblGrid>
              <a:tr h="338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"2"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8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Г5 (1), шк.62 (1), шк.60 (1), шк.77 (1), шк.112 (3), шк.115 (1), шк.117 (3), шк.119 (1)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8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Н-С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шк.71 (3), шк.89 (1), шк.143 (1), шк.165 (1), шк.170 (1), шк.25 (1), шк.91 (2)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6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г152 (1), шк.8 (1), шк.67 (1)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6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г75 (1), шк.34 (2), шк.130 (1)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6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шк.14 (1), шк.51 (1)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6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Г6 (1), шк.10 (1), шк.82 (1), шк.73 (1), шк.114 (1)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9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5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Казань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99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467" y="94846"/>
            <a:ext cx="8178800" cy="45233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300" b="1" dirty="0">
                <a:solidFill>
                  <a:srgbClr val="C00000"/>
                </a:solidFill>
                <a:effectLst/>
              </a:rPr>
              <a:t>План-график по подготовке выпускников к ГИА-2019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569069"/>
            <a:ext cx="9144000" cy="448688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1.	Анализ участия в государственной итоговой аттестации по образовательным программам основного общего и среднего общего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образования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0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2.	Формирование муниципальной организационно-территориальной схемы проведения ГИА в 2019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году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0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3.	Меры по повышению качества преподавания учебных предметов. Обеспечение мониторинга знаний обучающихся основного общего и среднего общего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образования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0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4.	Обеспечение информационной и психологической поддержки участников образовательного процесса в период подготовки и проведения государственной итоговой аттестации, информирование о порядке организации и проведения государственной итоговой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аттестации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0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5.	Обеспечение контроля за подготовкой и проведением государственной итоговой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аттестации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0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6.	Обеспечение мониторинга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проведения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государственной итоговой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аттестации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032933" cy="59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47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EB2B-E001-4967-872E-A016B8C415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6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486472"/>
              </p:ext>
            </p:extLst>
          </p:nvPr>
        </p:nvGraphicFramePr>
        <p:xfrm>
          <a:off x="899592" y="987574"/>
          <a:ext cx="7344817" cy="37791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07986"/>
                <a:gridCol w="1701848"/>
                <a:gridCol w="1612277"/>
                <a:gridCol w="1522706"/>
              </a:tblGrid>
              <a:tr h="2976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по результатам участия в ЕГЭ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Динамика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810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72,03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74,54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2,5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6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П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55,78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57,52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1,74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6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Б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4,15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0,16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6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70,23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67,23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-3,0</a:t>
                      </a:r>
                    </a:p>
                  </a:txBody>
                  <a:tcPr marL="68580" marR="68580" marT="0" marB="0"/>
                </a:tc>
              </a:tr>
              <a:tr h="206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58,40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58,59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6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 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63,32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65,36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2,4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6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56,96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58,09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1,1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6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64,16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63,68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0,6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6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66,34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63,94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-2,4</a:t>
                      </a:r>
                    </a:p>
                  </a:txBody>
                  <a:tcPr marL="68580" marR="68580" marT="0" marB="0"/>
                </a:tc>
              </a:tr>
              <a:tr h="206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60,16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61,20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6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 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57,99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57,47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6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77,02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1,9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6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Немецкий язык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67,58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76,35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8,8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6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Французский язык 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82,94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80,71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2,2</a:t>
                      </a:r>
                      <a:endParaRPr lang="ru-RU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6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Испанский язык </a:t>
                      </a:r>
                    </a:p>
                  </a:txBody>
                  <a:tcPr marL="54801" marR="548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81,00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01" marR="548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+2,0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3"/>
          <p:cNvSpPr txBox="1">
            <a:spLocks/>
          </p:cNvSpPr>
          <p:nvPr/>
        </p:nvSpPr>
        <p:spPr>
          <a:xfrm>
            <a:off x="1763688" y="411510"/>
            <a:ext cx="6048672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buClr>
                <a:srgbClr val="05E0DB">
                  <a:lumMod val="75000"/>
                </a:srgbClr>
              </a:buClr>
              <a:defRPr/>
            </a:pP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 ЕГЭ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3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635513"/>
              </p:ext>
            </p:extLst>
          </p:nvPr>
        </p:nvGraphicFramePr>
        <p:xfrm>
          <a:off x="827584" y="483511"/>
          <a:ext cx="7488833" cy="42114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57161"/>
                <a:gridCol w="1735218"/>
                <a:gridCol w="1643890"/>
                <a:gridCol w="1552564"/>
              </a:tblGrid>
              <a:tr h="285052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Казань</a:t>
                      </a:r>
                      <a:r>
                        <a:rPr lang="ru-RU" sz="15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2018</a:t>
                      </a:r>
                      <a:endParaRPr lang="ru-RU" sz="15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РТ 2018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Разница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Русский язык</a:t>
                      </a:r>
                      <a:endParaRPr lang="ru-RU" sz="1700" b="1" dirty="0"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74,54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Palatino Linotype" panose="02040502050505030304" pitchFamily="18" charset="0"/>
                        </a:rPr>
                        <a:t>74,53</a:t>
                      </a:r>
                      <a:endParaRPr lang="ru-RU" sz="1700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+0,01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9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Математика П</a:t>
                      </a:r>
                      <a:endParaRPr lang="ru-RU" sz="1700" b="1" dirty="0"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57,50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Palatino Linotype" panose="02040502050505030304" pitchFamily="18" charset="0"/>
                        </a:rPr>
                        <a:t>57,59</a:t>
                      </a:r>
                      <a:endParaRPr lang="ru-RU" sz="1700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-0,09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Математика Б</a:t>
                      </a:r>
                      <a:endParaRPr lang="ru-RU" sz="1700" b="1" dirty="0"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4,15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Palatino Linotype" panose="02040502050505030304" pitchFamily="18" charset="0"/>
                        </a:rPr>
                        <a:t>4,4</a:t>
                      </a:r>
                      <a:endParaRPr lang="ru-RU" sz="1700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-0,25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Информатика и ИКТ</a:t>
                      </a:r>
                      <a:endParaRPr lang="ru-RU" sz="1700" b="1" dirty="0"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67,23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Palatino Linotype" panose="02040502050505030304" pitchFamily="18" charset="0"/>
                        </a:rPr>
                        <a:t>66,90</a:t>
                      </a:r>
                      <a:endParaRPr lang="ru-RU" sz="1700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+0,33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Биология</a:t>
                      </a:r>
                      <a:endParaRPr lang="ru-RU" sz="1700" b="1" dirty="0"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58,59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Palatino Linotype" panose="02040502050505030304" pitchFamily="18" charset="0"/>
                        </a:rPr>
                        <a:t>58,29</a:t>
                      </a:r>
                      <a:endParaRPr lang="ru-RU" sz="1700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+0,3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Химия </a:t>
                      </a:r>
                      <a:endParaRPr lang="ru-RU" sz="1700" b="1" dirty="0"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65,74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Palatino Linotype" panose="02040502050505030304" pitchFamily="18" charset="0"/>
                        </a:rPr>
                        <a:t>64,63</a:t>
                      </a:r>
                      <a:endParaRPr lang="ru-RU" sz="1700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+1,11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Физика</a:t>
                      </a:r>
                      <a:endParaRPr lang="ru-RU" sz="1700" b="1"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58,07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Palatino Linotype" panose="02040502050505030304" pitchFamily="18" charset="0"/>
                        </a:rPr>
                        <a:t>57,20</a:t>
                      </a:r>
                      <a:endParaRPr lang="ru-RU" sz="1700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+0,87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Литература</a:t>
                      </a:r>
                      <a:endParaRPr lang="ru-RU" sz="1700" b="1"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63,59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Palatino Linotype" panose="02040502050505030304" pitchFamily="18" charset="0"/>
                        </a:rPr>
                        <a:t>64,55</a:t>
                      </a:r>
                      <a:endParaRPr lang="ru-RU" sz="1700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-0,96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География</a:t>
                      </a:r>
                      <a:endParaRPr lang="ru-RU" sz="1700" b="1"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63,94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Palatino Linotype" panose="02040502050505030304" pitchFamily="18" charset="0"/>
                        </a:rPr>
                        <a:t>65,09</a:t>
                      </a:r>
                      <a:endParaRPr lang="ru-RU" sz="1700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-1,15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Обществознание</a:t>
                      </a:r>
                      <a:endParaRPr lang="ru-RU" sz="1700" b="1"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61,19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Palatino Linotype" panose="02040502050505030304" pitchFamily="18" charset="0"/>
                        </a:rPr>
                        <a:t>62,67</a:t>
                      </a:r>
                      <a:endParaRPr lang="ru-RU" sz="1700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-1,48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История </a:t>
                      </a:r>
                      <a:endParaRPr lang="ru-RU" sz="1700" b="1"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57,47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Palatino Linotype" panose="02040502050505030304" pitchFamily="18" charset="0"/>
                        </a:rPr>
                        <a:t>59,12</a:t>
                      </a:r>
                      <a:endParaRPr lang="ru-RU" sz="1700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-1,65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Английский язык</a:t>
                      </a:r>
                      <a:endParaRPr lang="ru-RU" sz="1700" b="1"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78,91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Palatino Linotype" panose="02040502050505030304" pitchFamily="18" charset="0"/>
                        </a:rPr>
                        <a:t>77,40</a:t>
                      </a:r>
                      <a:endParaRPr lang="ru-RU" sz="1700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+1,51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Немецкий язык</a:t>
                      </a:r>
                      <a:endParaRPr lang="ru-RU" sz="1700" b="1"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76,35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Palatino Linotype" panose="02040502050505030304" pitchFamily="18" charset="0"/>
                        </a:rPr>
                        <a:t>72,48</a:t>
                      </a:r>
                      <a:endParaRPr lang="ru-RU" sz="1700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+3,87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Французский язык </a:t>
                      </a:r>
                      <a:endParaRPr lang="ru-RU" sz="1700" b="1" dirty="0"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80,71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Palatino Linotype" panose="02040502050505030304" pitchFamily="18" charset="0"/>
                        </a:rPr>
                        <a:t>79,45</a:t>
                      </a:r>
                      <a:endParaRPr lang="ru-RU" sz="1700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+1,26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Испанский язык </a:t>
                      </a:r>
                      <a:endParaRPr lang="ru-RU" sz="1700" b="1" dirty="0"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</a:rPr>
                        <a:t>83,0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Palatino Linotype" panose="02040502050505030304" pitchFamily="18" charset="0"/>
                        </a:rPr>
                        <a:t>83,0</a:t>
                      </a:r>
                      <a:endParaRPr lang="ru-RU" sz="1700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35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13187"/>
            <a:ext cx="6965245" cy="87844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 </a:t>
            </a:r>
            <a:r>
              <a:rPr 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ЕГЭ-2018 </a:t>
            </a:r>
            <a:br>
              <a:rPr 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 обязательным предметам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257414"/>
              </p:ext>
            </p:extLst>
          </p:nvPr>
        </p:nvGraphicFramePr>
        <p:xfrm>
          <a:off x="827584" y="1419622"/>
          <a:ext cx="748883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V="1">
            <a:off x="5220072" y="1563638"/>
            <a:ext cx="0" cy="2808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228184" y="1563638"/>
            <a:ext cx="0" cy="2808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5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13187"/>
            <a:ext cx="6965245" cy="66241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Математика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146174"/>
              </p:ext>
            </p:extLst>
          </p:nvPr>
        </p:nvGraphicFramePr>
        <p:xfrm>
          <a:off x="971600" y="15636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714566"/>
              </p:ext>
            </p:extLst>
          </p:nvPr>
        </p:nvGraphicFramePr>
        <p:xfrm>
          <a:off x="5436096" y="1635646"/>
          <a:ext cx="27718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2080" y="133288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4584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Математика базовый уровень</a:t>
            </a:r>
            <a:endParaRPr lang="ru-RU" sz="1400" i="1" dirty="0">
              <a:solidFill>
                <a:srgbClr val="4584D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328807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4584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Математика профильный уровень</a:t>
            </a:r>
            <a:endParaRPr lang="ru-RU" sz="1400" i="1" dirty="0">
              <a:solidFill>
                <a:srgbClr val="4584D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6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11511"/>
            <a:ext cx="6965245" cy="50405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 профиль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разрезе районов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906127"/>
              </p:ext>
            </p:extLst>
          </p:nvPr>
        </p:nvGraphicFramePr>
        <p:xfrm>
          <a:off x="899592" y="1059583"/>
          <a:ext cx="7272808" cy="3575082"/>
        </p:xfrm>
        <a:graphic>
          <a:graphicData uri="http://schemas.openxmlformats.org/drawingml/2006/table">
            <a:tbl>
              <a:tblPr/>
              <a:tblGrid>
                <a:gridCol w="1368152"/>
                <a:gridCol w="506934"/>
                <a:gridCol w="645194"/>
                <a:gridCol w="576064"/>
                <a:gridCol w="480504"/>
                <a:gridCol w="567254"/>
                <a:gridCol w="567254"/>
                <a:gridCol w="567254"/>
                <a:gridCol w="567254"/>
                <a:gridCol w="706864"/>
                <a:gridCol w="720080"/>
              </a:tblGrid>
              <a:tr h="535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района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выпускников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участия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Ниже </a:t>
                      </a:r>
                      <a:r>
                        <a:rPr lang="en-US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80 до 100 баллов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2017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2018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сравнении (+-)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35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Авиастроительный</a:t>
                      </a:r>
                    </a:p>
                    <a:p>
                      <a:pPr algn="l" fontAlgn="ctr"/>
                      <a:endParaRPr lang="ru-RU" sz="12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endParaRPr lang="ru-RU" sz="12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450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298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66,2%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1,0%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3,4%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52,4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55,4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3,0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3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Ново-Савиновский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884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225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25,5%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0,9%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9,8%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56,4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60,7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3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Вахитовский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921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611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66,3%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14,2%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61,5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62,3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0,8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3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Приволжский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1051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652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62,0%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0,2%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8,6%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57,0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59,3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3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373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57,6%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7,0%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1,4%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51,0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49,0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-2,0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3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Московский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803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526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65,5%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2,1%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4,9%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56,2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56,3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3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988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633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64,1%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1,7%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54,5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/>
                        </a:rPr>
                        <a:t>54,83</a:t>
                      </a:r>
                      <a:endParaRPr lang="ru-RU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smtClean="0">
                          <a:effectLst/>
                          <a:latin typeface="Arial"/>
                        </a:rPr>
                        <a:t>0,3</a:t>
                      </a:r>
                      <a:endParaRPr lang="ru-RU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3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г.Казани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5504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3510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63,77%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1,05%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227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6,47%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55,8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/>
                        </a:rPr>
                        <a:t>57,86</a:t>
                      </a:r>
                      <a:endParaRPr lang="ru-RU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1,7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91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РТ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/>
                        </a:rPr>
                        <a:t>9871</a:t>
                      </a:r>
                      <a:endParaRPr lang="ru-RU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5,52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/>
                        </a:rPr>
                        <a:t>55</a:t>
                      </a:r>
                      <a:endParaRPr lang="ru-RU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/>
                        </a:rPr>
                        <a:t>57,73</a:t>
                      </a:r>
                      <a:endParaRPr lang="ru-RU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Arial"/>
                        </a:rPr>
                        <a:t>2,73</a:t>
                      </a:r>
                      <a:endParaRPr lang="ru-RU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11511"/>
            <a:ext cx="6965245" cy="28803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Математика профиль в разрезе ОО Авиастроительного района</a:t>
            </a:r>
            <a:endParaRPr lang="ru-RU" sz="1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298397"/>
              </p:ext>
            </p:extLst>
          </p:nvPr>
        </p:nvGraphicFramePr>
        <p:xfrm>
          <a:off x="827584" y="694767"/>
          <a:ext cx="7488831" cy="3941679"/>
        </p:xfrm>
        <a:graphic>
          <a:graphicData uri="http://schemas.openxmlformats.org/drawingml/2006/table">
            <a:tbl>
              <a:tblPr/>
              <a:tblGrid>
                <a:gridCol w="1388748"/>
                <a:gridCol w="691189"/>
                <a:gridCol w="666390"/>
                <a:gridCol w="816321"/>
                <a:gridCol w="437232"/>
                <a:gridCol w="479985"/>
                <a:gridCol w="528141"/>
                <a:gridCol w="565420"/>
                <a:gridCol w="671379"/>
                <a:gridCol w="523947"/>
                <a:gridCol w="720079"/>
              </a:tblGrid>
              <a:tr h="292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выпуск.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участия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Ниже </a:t>
                      </a:r>
                      <a:r>
                        <a:rPr lang="en-US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en-US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80 до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Сред. </a:t>
                      </a:r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 2017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Сред. б. </a:t>
                      </a:r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сравнении (+-)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№5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65,2%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45,4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№14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52,9%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48,4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53,6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№36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55,3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63,8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№37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41,2%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45,2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гимназиям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52,6%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49,8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58,9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№26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54,2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№145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-4,8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лицеям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93,1%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-5,9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№33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46,2%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47,4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-2,3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№54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48,4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№62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64,4%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ОО с УИОП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69,1%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49,4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52,3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№60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57,1%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39,3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№77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70,4%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№112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51,8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-12,8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№117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57,9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№119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43,8%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-8,6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№147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36,4%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общеобр ОО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44,7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526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району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66,2%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3,4%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4974" marR="4974" marT="4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0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83519"/>
            <a:ext cx="6965245" cy="216023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Математика профиль в разрезе ОО </a:t>
            </a:r>
            <a:r>
              <a:rPr lang="ru-RU" sz="1400" b="1" dirty="0" smtClean="0">
                <a:solidFill>
                  <a:prstClr val="black"/>
                </a:solidFill>
              </a:rPr>
              <a:t>Ново-Савиновского </a:t>
            </a:r>
            <a:r>
              <a:rPr lang="ru-RU" sz="1400" b="1" dirty="0">
                <a:solidFill>
                  <a:prstClr val="black"/>
                </a:solidFill>
              </a:rPr>
              <a:t>района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723879"/>
              </p:ext>
            </p:extLst>
          </p:nvPr>
        </p:nvGraphicFramePr>
        <p:xfrm>
          <a:off x="827585" y="699542"/>
          <a:ext cx="7488830" cy="4577452"/>
        </p:xfrm>
        <a:graphic>
          <a:graphicData uri="http://schemas.openxmlformats.org/drawingml/2006/table">
            <a:tbl>
              <a:tblPr/>
              <a:tblGrid>
                <a:gridCol w="1394979"/>
                <a:gridCol w="587359"/>
                <a:gridCol w="681957"/>
                <a:gridCol w="639601"/>
                <a:gridCol w="513939"/>
                <a:gridCol w="457319"/>
                <a:gridCol w="648723"/>
                <a:gridCol w="628763"/>
                <a:gridCol w="678664"/>
                <a:gridCol w="596748"/>
                <a:gridCol w="660778"/>
              </a:tblGrid>
              <a:tr h="385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выпуск.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участия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Ниже </a:t>
                      </a:r>
                      <a:r>
                        <a:rPr lang="en-US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en-US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80 до 100 баллов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2017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2018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сравн. </a:t>
                      </a:r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(+-)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№155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гимназиям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86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 №177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лицей-интернат №7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лицеям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581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№23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№71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№85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№89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№132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№143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№146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№165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№170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№179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ОО с УИОП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23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№31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№38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№43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№49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№91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№103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общеобр ОО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262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ОУ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07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Кнопка">
  <a:themeElements>
    <a:clrScheme name="Другая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2519</TotalTime>
  <Words>4079</Words>
  <Application>Microsoft Office PowerPoint</Application>
  <PresentationFormat>Экран (16:9)</PresentationFormat>
  <Paragraphs>2903</Paragraphs>
  <Slides>27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Кнопка</vt:lpstr>
      <vt:lpstr>Тема Office</vt:lpstr>
      <vt:lpstr>Исполнительная</vt:lpstr>
      <vt:lpstr>Анализ результатов ГИА-2018 по математике выпускников общеобразовательных учреждений  г.Казани</vt:lpstr>
      <vt:lpstr>Количество выпускников - 2018</vt:lpstr>
      <vt:lpstr>Презентация PowerPoint</vt:lpstr>
      <vt:lpstr>Презентация PowerPoint</vt:lpstr>
      <vt:lpstr>Результаты ЕГЭ-2018   по обязательным предметам</vt:lpstr>
      <vt:lpstr>Математика</vt:lpstr>
      <vt:lpstr>Математика профиль  в разрезе районов</vt:lpstr>
      <vt:lpstr>Математика профиль в разрезе ОО Авиастроительного района</vt:lpstr>
      <vt:lpstr>Математика профиль в разрезе ОО Ново-Савиновского района</vt:lpstr>
      <vt:lpstr>Математика,профиль  Вахитовского района</vt:lpstr>
      <vt:lpstr>Математика профиль Приволжского района</vt:lpstr>
      <vt:lpstr>Математика профиль Кировского района </vt:lpstr>
      <vt:lpstr>Математика профиль Московского района</vt:lpstr>
      <vt:lpstr>Математика профиль Советского района</vt:lpstr>
      <vt:lpstr>Математика базовый  уровень  в разрезе районов</vt:lpstr>
      <vt:lpstr>Динамика изменения доли участников ЕГЭ, не преодолевших min порог</vt:lpstr>
      <vt:lpstr>Математика - 2018</vt:lpstr>
      <vt:lpstr>Динамика выхода школ из  зоны критики по результатам ЕГЭ</vt:lpstr>
      <vt:lpstr>Результаты ЕГЭ в сравнении  с городами «милионниками» РФ</vt:lpstr>
      <vt:lpstr>Доля не преодолевших min порог ЕГЭ  в сравнении с городами «милионниками»  РФ</vt:lpstr>
      <vt:lpstr>Доля участников ЕГЭ, набравших выше 80 баллов</vt:lpstr>
      <vt:lpstr>Школы, подготовившие  100 - балльников</vt:lpstr>
      <vt:lpstr>Государственная итоговая аттестация</vt:lpstr>
      <vt:lpstr>ОГЭ, математика</vt:lpstr>
      <vt:lpstr>Доля выпускников, не преодолевших минимальный порог</vt:lpstr>
      <vt:lpstr>План-график по подготовке выпускников к ГИА-2019</vt:lpstr>
      <vt:lpstr>    Спасибо за внимание</vt:lpstr>
    </vt:vector>
  </TitlesOfParts>
  <Company>gpx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GYPNORION</dc:creator>
  <cp:lastModifiedBy>GYPNORION</cp:lastModifiedBy>
  <cp:revision>171</cp:revision>
  <cp:lastPrinted>2018-07-28T06:15:37Z</cp:lastPrinted>
  <dcterms:created xsi:type="dcterms:W3CDTF">2018-07-23T05:50:58Z</dcterms:created>
  <dcterms:modified xsi:type="dcterms:W3CDTF">2018-09-17T10:53:25Z</dcterms:modified>
</cp:coreProperties>
</file>